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2E2"/>
    <a:srgbClr val="FEE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CFD88C-6ABA-3349-A553-0224024E4379}" v="1" dt="2025-12-11T04:37:04.045"/>
    <p1510:client id="{F8143B10-7D86-CD6D-0426-385E08B43CCD}" v="2" dt="2025-12-11T04:32:11.0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6"/>
    <p:restoredTop sz="95094" autoAdjust="0"/>
  </p:normalViewPr>
  <p:slideViewPr>
    <p:cSldViewPr snapToGrid="0" snapToObjects="1">
      <p:cViewPr>
        <p:scale>
          <a:sx n="23" d="100"/>
          <a:sy n="23" d="100"/>
        </p:scale>
        <p:origin x="592" y="328"/>
      </p:cViewPr>
      <p:guideLst>
        <p:guide orient="horz" pos="10368"/>
        <p:guide pos="1382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CDB9B-2EA1-0A4E-8D95-4EEF60257365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CE39B-C3F7-F24F-8A84-15FB32E46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42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CE39B-C3F7-F24F-8A84-15FB32E465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1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8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0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4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4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5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1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8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8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7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96E5B-8495-4C4A-AB9B-70EC38B01A72}" type="datetimeFigureOut">
              <a:rPr lang="en-US" smtClean="0"/>
              <a:t>12/12/25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2B00-5B96-0D42-BDA2-9AC7B8D71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5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emf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descr="South Dakota State Unversity logo and poster header">
            <a:extLst>
              <a:ext uri="{FF2B5EF4-FFF2-40B4-BE49-F238E27FC236}">
                <a16:creationId xmlns:a16="http://schemas.microsoft.com/office/drawing/2014/main" id="{A86E9BDC-5322-5443-88EC-307540614E47}"/>
              </a:ext>
            </a:extLst>
          </p:cNvPr>
          <p:cNvGrpSpPr/>
          <p:nvPr/>
        </p:nvGrpSpPr>
        <p:grpSpPr>
          <a:xfrm>
            <a:off x="0" y="-73324"/>
            <a:ext cx="43963236" cy="6377843"/>
            <a:chOff x="0" y="-73324"/>
            <a:chExt cx="43963236" cy="6377843"/>
          </a:xfrm>
        </p:grpSpPr>
        <p:sp>
          <p:nvSpPr>
            <p:cNvPr id="6" name="Round Single Corner Rectangle 5">
              <a:extLst>
                <a:ext uri="{FF2B5EF4-FFF2-40B4-BE49-F238E27FC236}">
                  <a16:creationId xmlns:a16="http://schemas.microsoft.com/office/drawing/2014/main" id="{0DC15F1E-01A4-DE4A-B3CB-EB9A438B8F0C}"/>
                </a:ext>
              </a:extLst>
            </p:cNvPr>
            <p:cNvSpPr/>
            <p:nvPr/>
          </p:nvSpPr>
          <p:spPr>
            <a:xfrm rot="10800000">
              <a:off x="0" y="-13452"/>
              <a:ext cx="43891200" cy="6317971"/>
            </a:xfrm>
            <a:prstGeom prst="round1Rect">
              <a:avLst/>
            </a:prstGeom>
            <a:gradFill flip="none" rotWithShape="1">
              <a:gsLst>
                <a:gs pos="0">
                  <a:schemeClr val="accent3"/>
                </a:gs>
                <a:gs pos="50000">
                  <a:schemeClr val="accent2"/>
                </a:gs>
                <a:gs pos="99000">
                  <a:schemeClr val="tx2"/>
                </a:gs>
              </a:gsLst>
              <a:lin ang="4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 Single Corner Rectangle 30">
              <a:extLst>
                <a:ext uri="{FF2B5EF4-FFF2-40B4-BE49-F238E27FC236}">
                  <a16:creationId xmlns:a16="http://schemas.microsoft.com/office/drawing/2014/main" id="{0C0CCD59-44AC-0B4C-92AE-436977550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13844" y="-1"/>
              <a:ext cx="43877356" cy="6288490"/>
            </a:xfrm>
            <a:prstGeom prst="round1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 t="-4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6D0A3945-6C87-5F4F-ACE2-03FB3E13C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41979929" y="-73324"/>
              <a:ext cx="1983307" cy="2142615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 descr="South Dakota State Unversity logo">
              <a:extLst>
                <a:ext uri="{FF2B5EF4-FFF2-40B4-BE49-F238E27FC236}">
                  <a16:creationId xmlns:a16="http://schemas.microsoft.com/office/drawing/2014/main" id="{D84E4369-AF87-334A-B2C6-D97F4280F1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2" b="23086"/>
            <a:stretch/>
          </p:blipFill>
          <p:spPr>
            <a:xfrm>
              <a:off x="1817163" y="377685"/>
              <a:ext cx="6084169" cy="5486400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37314EC-0DE9-3E40-B279-A1570B9D2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838845" y="490274"/>
              <a:ext cx="0" cy="5145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8F86872-EE16-F049-B7B5-3DA48776D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707" y="430211"/>
            <a:ext cx="30278920" cy="2526244"/>
          </a:xfrm>
        </p:spPr>
        <p:txBody>
          <a:bodyPr anchor="t">
            <a:no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Sans Serif"/>
              </a:rPr>
              <a:t>Integrating Disparate Municipal and Crowdsourced Data to Create a Unified Park Feature Layer</a:t>
            </a:r>
            <a:endParaRPr lang="en-US" sz="7200" b="1" dirty="0">
              <a:solidFill>
                <a:schemeClr val="bg1"/>
              </a:solidFill>
              <a:latin typeface="Sans Serif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09DBBB2-A22E-F442-8418-308E9E1AAC9B}"/>
              </a:ext>
            </a:extLst>
          </p:cNvPr>
          <p:cNvSpPr txBox="1">
            <a:spLocks/>
          </p:cNvSpPr>
          <p:nvPr/>
        </p:nvSpPr>
        <p:spPr>
          <a:xfrm>
            <a:off x="13050801" y="2674096"/>
            <a:ext cx="23480731" cy="13329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  <a:latin typeface="Helvetica" pitchFamily="2" charset="0"/>
              </a:rPr>
              <a:t>Image Bhattarai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99D26E9-CE99-9342-AFA3-B416E2E731AC}"/>
              </a:ext>
            </a:extLst>
          </p:cNvPr>
          <p:cNvSpPr txBox="1">
            <a:spLocks/>
          </p:cNvSpPr>
          <p:nvPr/>
        </p:nvSpPr>
        <p:spPr>
          <a:xfrm>
            <a:off x="9278027" y="4156323"/>
            <a:ext cx="32298963" cy="85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  <a:latin typeface="Sans Serif"/>
              </a:rPr>
              <a:t>GIS: Data Creation and Integration(GEOG-573-S01)</a:t>
            </a:r>
          </a:p>
          <a:p>
            <a:r>
              <a:rPr lang="en-US" sz="7200" dirty="0">
                <a:solidFill>
                  <a:schemeClr val="bg1"/>
                </a:solidFill>
                <a:latin typeface="Sans Serif"/>
              </a:rPr>
              <a:t>Department of Geography and Geospatial Sciences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F19037-5220-E24A-9EFE-53A149E15FF4}"/>
              </a:ext>
            </a:extLst>
          </p:cNvPr>
          <p:cNvSpPr/>
          <p:nvPr/>
        </p:nvSpPr>
        <p:spPr>
          <a:xfrm>
            <a:off x="22438800" y="15287905"/>
            <a:ext cx="9233446" cy="318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44" name="Picture 43" descr="A map of the island of the bahamas&#10;&#10;AI-generated content may be incorrect.">
            <a:extLst>
              <a:ext uri="{FF2B5EF4-FFF2-40B4-BE49-F238E27FC236}">
                <a16:creationId xmlns:a16="http://schemas.microsoft.com/office/drawing/2014/main" id="{63F3151E-B98F-ED85-9D7E-C6283C786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7503" y="6317971"/>
            <a:ext cx="6145225" cy="10121893"/>
          </a:xfrm>
          <a:prstGeom prst="rect">
            <a:avLst/>
          </a:prstGeom>
        </p:spPr>
      </p:pic>
      <p:pic>
        <p:nvPicPr>
          <p:cNvPr id="54" name="Picture 5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12427B-325A-4AB0-1C9A-5DD3BEC04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5" b="39967"/>
          <a:stretch>
            <a:fillRect/>
          </a:stretch>
        </p:blipFill>
        <p:spPr bwMode="auto">
          <a:xfrm>
            <a:off x="11367913" y="12032564"/>
            <a:ext cx="7200509" cy="414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 descr="A diagram of a puzzle&#10;&#10;AI-generated content may be incorrect.">
            <a:extLst>
              <a:ext uri="{FF2B5EF4-FFF2-40B4-BE49-F238E27FC236}">
                <a16:creationId xmlns:a16="http://schemas.microsoft.com/office/drawing/2014/main" id="{29C4FD0F-802F-658D-CB3F-70A3B316BE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992" t="32639" r="9099" b="5695"/>
          <a:stretch>
            <a:fillRect/>
          </a:stretch>
        </p:blipFill>
        <p:spPr>
          <a:xfrm>
            <a:off x="11491044" y="7858741"/>
            <a:ext cx="7274971" cy="3056984"/>
          </a:xfrm>
          <a:prstGeom prst="rect">
            <a:avLst/>
          </a:prstGeom>
        </p:spPr>
      </p:pic>
      <p:pic>
        <p:nvPicPr>
          <p:cNvPr id="65" name="Picture 6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955A681-5480-56A4-7734-5EFDB06C0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343" y="22376841"/>
            <a:ext cx="9129987" cy="500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86023E-745C-F7EA-3981-7CAC7280F3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479" y="25878131"/>
            <a:ext cx="4935383" cy="679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69" descr="A map of the coast&#10;&#10;AI-generated content may be incorrect.">
            <a:extLst>
              <a:ext uri="{FF2B5EF4-FFF2-40B4-BE49-F238E27FC236}">
                <a16:creationId xmlns:a16="http://schemas.microsoft.com/office/drawing/2014/main" id="{0E4B65F7-56C0-DC01-6623-90763BCF3C0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582" t="33640" r="3238" b="5462"/>
          <a:stretch>
            <a:fillRect/>
          </a:stretch>
        </p:blipFill>
        <p:spPr>
          <a:xfrm>
            <a:off x="11306326" y="28292506"/>
            <a:ext cx="10866246" cy="4006669"/>
          </a:xfrm>
          <a:prstGeom prst="rect">
            <a:avLst/>
          </a:prstGeom>
        </p:spPr>
      </p:pic>
      <p:pic>
        <p:nvPicPr>
          <p:cNvPr id="78" name="Picture 7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6530FD-F7D3-489D-DAF2-1F22EF27B4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8"/>
          <a:stretch>
            <a:fillRect/>
          </a:stretch>
        </p:blipFill>
        <p:spPr bwMode="auto">
          <a:xfrm>
            <a:off x="28797159" y="26120623"/>
            <a:ext cx="5916398" cy="625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7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AD2535-E5F9-2307-1A8C-1EF92B31C7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271" y="27741526"/>
            <a:ext cx="8102394" cy="255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A4BF194-1CE6-0BFE-8465-5D92B35390F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069" t="32918" r="8604" b="6250"/>
          <a:stretch>
            <a:fillRect/>
          </a:stretch>
        </p:blipFill>
        <p:spPr>
          <a:xfrm>
            <a:off x="11306326" y="16966756"/>
            <a:ext cx="8221148" cy="3390530"/>
          </a:xfrm>
          <a:prstGeom prst="rect">
            <a:avLst/>
          </a:prstGeom>
        </p:spPr>
      </p:pic>
      <p:pic>
        <p:nvPicPr>
          <p:cNvPr id="83" name="Picture 8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236148-EEB6-0207-4FAD-3CDA2495214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4106" r="39996" b="17464"/>
          <a:stretch>
            <a:fillRect/>
          </a:stretch>
        </p:blipFill>
        <p:spPr>
          <a:xfrm>
            <a:off x="32229506" y="17799229"/>
            <a:ext cx="11183222" cy="8078902"/>
          </a:xfrm>
          <a:prstGeom prst="rect">
            <a:avLst/>
          </a:prstGeom>
        </p:spPr>
      </p:pic>
      <p:sp>
        <p:nvSpPr>
          <p:cNvPr id="87" name="Rectangle: Top Corners Rounded 86">
            <a:extLst>
              <a:ext uri="{FF2B5EF4-FFF2-40B4-BE49-F238E27FC236}">
                <a16:creationId xmlns:a16="http://schemas.microsoft.com/office/drawing/2014/main" id="{6903CF1B-D7BF-7E74-090A-92DC154C75AC}"/>
              </a:ext>
            </a:extLst>
          </p:cNvPr>
          <p:cNvSpPr/>
          <p:nvPr/>
        </p:nvSpPr>
        <p:spPr>
          <a:xfrm>
            <a:off x="409535" y="7758844"/>
            <a:ext cx="10215869" cy="1187954"/>
          </a:xfrm>
          <a:prstGeom prst="round2SameRect">
            <a:avLst>
              <a:gd name="adj1" fmla="val 16667"/>
              <a:gd name="adj2" fmla="val 1715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Sans Serif"/>
              </a:rPr>
              <a:t>Challenges and Research Questions</a:t>
            </a:r>
          </a:p>
        </p:txBody>
      </p:sp>
      <p:pic>
        <p:nvPicPr>
          <p:cNvPr id="100" name="Picture 9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7B3A12-53DF-7A15-0388-C7C4DF2DAF0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6496" r="76443" b="81077"/>
          <a:stretch>
            <a:fillRect/>
          </a:stretch>
        </p:blipFill>
        <p:spPr>
          <a:xfrm>
            <a:off x="409535" y="29573504"/>
            <a:ext cx="10436115" cy="3102460"/>
          </a:xfrm>
          <a:prstGeom prst="rect">
            <a:avLst/>
          </a:prstGeom>
        </p:spPr>
      </p:pic>
      <p:pic>
        <p:nvPicPr>
          <p:cNvPr id="104" name="Picture 10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A6AD5A-C38C-7565-8E9E-5E51849ACE2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5987" r="88168" b="86001"/>
          <a:stretch>
            <a:fillRect/>
          </a:stretch>
        </p:blipFill>
        <p:spPr>
          <a:xfrm>
            <a:off x="505997" y="27114517"/>
            <a:ext cx="5797337" cy="2243472"/>
          </a:xfrm>
          <a:prstGeom prst="rect">
            <a:avLst/>
          </a:prstGeom>
        </p:spPr>
      </p:pic>
      <p:pic>
        <p:nvPicPr>
          <p:cNvPr id="106" name="Picture 105" descr="A magnifying glass on a map&#10;&#10;AI-generated content may be incorrect.">
            <a:extLst>
              <a:ext uri="{FF2B5EF4-FFF2-40B4-BE49-F238E27FC236}">
                <a16:creationId xmlns:a16="http://schemas.microsoft.com/office/drawing/2014/main" id="{92760D34-A9EB-7928-2D61-18A1334B86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3334" y="27096552"/>
            <a:ext cx="4280171" cy="2476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FD9584-A80B-3DCC-BA20-9389FA2A30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776695" y="6643646"/>
            <a:ext cx="13086412" cy="20217769"/>
          </a:xfrm>
          <a:prstGeom prst="rect">
            <a:avLst/>
          </a:prstGeom>
        </p:spPr>
      </p:pic>
      <p:pic>
        <p:nvPicPr>
          <p:cNvPr id="8" name="Picture 7" descr="A map of a city&#10;&#10;AI-generated content may be incorrect.">
            <a:extLst>
              <a:ext uri="{FF2B5EF4-FFF2-40B4-BE49-F238E27FC236}">
                <a16:creationId xmlns:a16="http://schemas.microsoft.com/office/drawing/2014/main" id="{8183E75C-5867-F184-41FE-087A3955EC74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3369"/>
          <a:stretch>
            <a:fillRect/>
          </a:stretch>
        </p:blipFill>
        <p:spPr>
          <a:xfrm>
            <a:off x="505998" y="9387233"/>
            <a:ext cx="9692576" cy="559842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0895FCC-9515-96E9-6E09-4AE8DD4C9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99511"/>
              </p:ext>
            </p:extLst>
          </p:nvPr>
        </p:nvGraphicFramePr>
        <p:xfrm>
          <a:off x="409536" y="20960750"/>
          <a:ext cx="9750464" cy="560211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27684">
                  <a:extLst>
                    <a:ext uri="{9D8B030D-6E8A-4147-A177-3AD203B41FA5}">
                      <a16:colId xmlns:a16="http://schemas.microsoft.com/office/drawing/2014/main" val="318451307"/>
                    </a:ext>
                  </a:extLst>
                </a:gridCol>
                <a:gridCol w="5822780">
                  <a:extLst>
                    <a:ext uri="{9D8B030D-6E8A-4147-A177-3AD203B41FA5}">
                      <a16:colId xmlns:a16="http://schemas.microsoft.com/office/drawing/2014/main" val="187410682"/>
                    </a:ext>
                  </a:extLst>
                </a:gridCol>
              </a:tblGrid>
              <a:tr h="897764">
                <a:tc>
                  <a:txBody>
                    <a:bodyPr/>
                    <a:lstStyle/>
                    <a:p>
                      <a:r>
                        <a:rPr lang="en-US" sz="4000" dirty="0"/>
                        <a:t>Data 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619562"/>
                  </a:ext>
                </a:extLst>
              </a:tr>
              <a:tr h="1377687">
                <a:tc>
                  <a:txBody>
                    <a:bodyPr/>
                    <a:lstStyle/>
                    <a:p>
                      <a:r>
                        <a:rPr lang="en-US" sz="4000" dirty="0"/>
                        <a:t>Municipal Parks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Shape file/Vector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960412"/>
                  </a:ext>
                </a:extLst>
              </a:tr>
              <a:tr h="1818595">
                <a:tc>
                  <a:txBody>
                    <a:bodyPr/>
                    <a:lstStyle/>
                    <a:p>
                      <a:r>
                        <a:rPr lang="en-US" sz="4000" dirty="0"/>
                        <a:t>OpenStreetMap Parks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Shape file/Vector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294469"/>
                  </a:ext>
                </a:extLst>
              </a:tr>
              <a:tr h="1508073">
                <a:tc>
                  <a:txBody>
                    <a:bodyPr/>
                    <a:lstStyle/>
                    <a:p>
                      <a:r>
                        <a:rPr lang="en-US" sz="4000" dirty="0"/>
                        <a:t>Census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CSV Tables &amp; Feature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715310"/>
                  </a:ext>
                </a:extLst>
              </a:tr>
            </a:tbl>
          </a:graphicData>
        </a:graphic>
      </p:graphicFrame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7C569F9-7306-641C-E01D-4A6644952123}"/>
              </a:ext>
            </a:extLst>
          </p:cNvPr>
          <p:cNvSpPr/>
          <p:nvPr/>
        </p:nvSpPr>
        <p:spPr>
          <a:xfrm>
            <a:off x="409535" y="19871071"/>
            <a:ext cx="9750464" cy="84516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 Sources and Overview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1483A0-2D81-7CA1-DF2A-A047D7F2FC03}"/>
              </a:ext>
            </a:extLst>
          </p:cNvPr>
          <p:cNvCxnSpPr/>
          <p:nvPr/>
        </p:nvCxnSpPr>
        <p:spPr>
          <a:xfrm>
            <a:off x="15416900" y="10915725"/>
            <a:ext cx="0" cy="1116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19C1F0-0EDB-95E5-8D44-94D242E81F78}"/>
              </a:ext>
            </a:extLst>
          </p:cNvPr>
          <p:cNvCxnSpPr/>
          <p:nvPr/>
        </p:nvCxnSpPr>
        <p:spPr>
          <a:xfrm>
            <a:off x="16337280" y="16177030"/>
            <a:ext cx="0" cy="70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E1A629-AA85-C7F4-0654-F5FD7D7B909E}"/>
              </a:ext>
            </a:extLst>
          </p:cNvPr>
          <p:cNvCxnSpPr/>
          <p:nvPr/>
        </p:nvCxnSpPr>
        <p:spPr>
          <a:xfrm>
            <a:off x="27916793" y="28694933"/>
            <a:ext cx="790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E8C4295-D0C5-D79A-9DC2-2AF501ED07EB}"/>
              </a:ext>
            </a:extLst>
          </p:cNvPr>
          <p:cNvSpPr/>
          <p:nvPr/>
        </p:nvSpPr>
        <p:spPr>
          <a:xfrm>
            <a:off x="32452574" y="26810898"/>
            <a:ext cx="1169881" cy="5563963"/>
          </a:xfrm>
          <a:prstGeom prst="rect">
            <a:avLst/>
          </a:prstGeom>
          <a:noFill/>
          <a:ln w="53975">
            <a:solidFill>
              <a:srgbClr val="FF0000">
                <a:alpha val="95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F40BB0-C6DB-4E2C-BEF5-EDCB0B6545F7}"/>
              </a:ext>
            </a:extLst>
          </p:cNvPr>
          <p:cNvSpPr/>
          <p:nvPr/>
        </p:nvSpPr>
        <p:spPr>
          <a:xfrm>
            <a:off x="23125034" y="31124734"/>
            <a:ext cx="2048893" cy="20471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02F1A5-6A55-EED0-22C4-D2B4CA6EEB16}"/>
              </a:ext>
            </a:extLst>
          </p:cNvPr>
          <p:cNvSpPr txBox="1"/>
          <p:nvPr/>
        </p:nvSpPr>
        <p:spPr>
          <a:xfrm>
            <a:off x="11491044" y="6718083"/>
            <a:ext cx="9207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Module 1:Geodetic Frameworks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787430-28B0-DD12-061D-C7F9737B56B2}"/>
              </a:ext>
            </a:extLst>
          </p:cNvPr>
          <p:cNvSpPr txBox="1"/>
          <p:nvPr/>
        </p:nvSpPr>
        <p:spPr>
          <a:xfrm>
            <a:off x="11491044" y="20482794"/>
            <a:ext cx="9465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Module 2: Vector Data Integration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6D17D3-2760-C2F2-12EF-26770996FA5C}"/>
              </a:ext>
            </a:extLst>
          </p:cNvPr>
          <p:cNvSpPr txBox="1"/>
          <p:nvPr/>
        </p:nvSpPr>
        <p:spPr>
          <a:xfrm>
            <a:off x="26365748" y="24139813"/>
            <a:ext cx="6340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Module 2: Tabular Data Integration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450D2F-9B51-E93B-7E4F-436432A07ABE}"/>
              </a:ext>
            </a:extLst>
          </p:cNvPr>
          <p:cNvSpPr txBox="1"/>
          <p:nvPr/>
        </p:nvSpPr>
        <p:spPr>
          <a:xfrm>
            <a:off x="35615194" y="26028270"/>
            <a:ext cx="8594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Module 2: Geodatabase Design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7D62D4-385E-80DE-3253-6B00B1FD7547}"/>
              </a:ext>
            </a:extLst>
          </p:cNvPr>
          <p:cNvSpPr txBox="1"/>
          <p:nvPr/>
        </p:nvSpPr>
        <p:spPr>
          <a:xfrm>
            <a:off x="32021060" y="16514934"/>
            <a:ext cx="10444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Module 3: Quality Control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37917A-0D09-F5AE-D7B5-0C7F95E062DE}"/>
              </a:ext>
            </a:extLst>
          </p:cNvPr>
          <p:cNvSpPr txBox="1"/>
          <p:nvPr/>
        </p:nvSpPr>
        <p:spPr>
          <a:xfrm>
            <a:off x="34428309" y="11140657"/>
            <a:ext cx="3392808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AB2E7CA-E943-C111-B0FB-B5C68D655380}"/>
              </a:ext>
            </a:extLst>
          </p:cNvPr>
          <p:cNvSpPr/>
          <p:nvPr/>
        </p:nvSpPr>
        <p:spPr>
          <a:xfrm>
            <a:off x="11491044" y="13998222"/>
            <a:ext cx="3789983" cy="56444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FB535-E2B4-4289-03D6-48532CF0382D}"/>
              </a:ext>
            </a:extLst>
          </p:cNvPr>
          <p:cNvSpPr txBox="1"/>
          <p:nvPr/>
        </p:nvSpPr>
        <p:spPr>
          <a:xfrm>
            <a:off x="297948" y="15287905"/>
            <a:ext cx="94431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itchFamily="2" charset="2"/>
              <a:buChar char="v"/>
            </a:pPr>
            <a:r>
              <a:rPr lang="en-US" sz="3600" dirty="0"/>
              <a:t>What is the most effective geoprocessing workflow to deconflict and merge the disparate park datasets? </a:t>
            </a:r>
          </a:p>
          <a:p>
            <a:pPr marL="742950" indent="-742950">
              <a:buFont typeface="Wingdings" pitchFamily="2" charset="2"/>
              <a:buChar char="v"/>
            </a:pPr>
            <a:r>
              <a:rPr lang="en-US" sz="3600" dirty="0"/>
              <a:t>What is the final Proportional contribution from the Municipal Vs OSM sources to the new unified datasets? </a:t>
            </a:r>
          </a:p>
          <a:p>
            <a:pPr marL="742950" indent="-742950">
              <a:buFont typeface="Wingdings" pitchFamily="2" charset="2"/>
              <a:buChar char="v"/>
            </a:pPr>
            <a:r>
              <a:rPr lang="en-US" sz="3600" dirty="0"/>
              <a:t>How does park access vary across different income groups? </a:t>
            </a:r>
          </a:p>
        </p:txBody>
      </p:sp>
    </p:spTree>
    <p:extLst>
      <p:ext uri="{BB962C8B-B14F-4D97-AF65-F5344CB8AC3E}">
        <p14:creationId xmlns:p14="http://schemas.microsoft.com/office/powerpoint/2010/main" val="4184155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DSU 1">
      <a:dk1>
        <a:srgbClr val="0A4A8D"/>
      </a:dk1>
      <a:lt1>
        <a:srgbClr val="FFFFFF"/>
      </a:lt1>
      <a:dk2>
        <a:srgbClr val="01122B"/>
      </a:dk2>
      <a:lt2>
        <a:srgbClr val="FFDC18"/>
      </a:lt2>
      <a:accent1>
        <a:srgbClr val="01122B"/>
      </a:accent1>
      <a:accent2>
        <a:srgbClr val="103E75"/>
      </a:accent2>
      <a:accent3>
        <a:srgbClr val="0A4A8D"/>
      </a:accent3>
      <a:accent4>
        <a:srgbClr val="C6D2E2"/>
      </a:accent4>
      <a:accent5>
        <a:srgbClr val="CCA127"/>
      </a:accent5>
      <a:accent6>
        <a:srgbClr val="FFDC18"/>
      </a:accent6>
      <a:hlink>
        <a:srgbClr val="0A4A8D"/>
      </a:hlink>
      <a:folHlink>
        <a:srgbClr val="CCA127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</TotalTime>
  <Words>133</Words>
  <Application>Microsoft Macintosh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Sans Serif</vt:lpstr>
      <vt:lpstr>Sans Serif Collection</vt:lpstr>
      <vt:lpstr>Wingdings</vt:lpstr>
      <vt:lpstr>Office Theme</vt:lpstr>
      <vt:lpstr>Integrating Disparate Municipal and Crowdsourced Data to Create a Unified Park Feature Layer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Drew, Erin</dc:creator>
  <cp:lastModifiedBy>Bhattarai, Image  - SDSU Student</cp:lastModifiedBy>
  <cp:revision>79</cp:revision>
  <dcterms:created xsi:type="dcterms:W3CDTF">2018-07-12T16:37:43Z</dcterms:created>
  <dcterms:modified xsi:type="dcterms:W3CDTF">2025-12-12T14:40:37Z</dcterms:modified>
</cp:coreProperties>
</file>